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58" r:id="rId5"/>
    <p:sldId id="260" r:id="rId6"/>
    <p:sldId id="266" r:id="rId7"/>
    <p:sldId id="261" r:id="rId8"/>
    <p:sldId id="267" r:id="rId9"/>
    <p:sldId id="264" r:id="rId10"/>
    <p:sldId id="262" r:id="rId11"/>
    <p:sldId id="265" r:id="rId12"/>
    <p:sldId id="263" r:id="rId13"/>
    <p:sldId id="269" r:id="rId14"/>
    <p:sldId id="268" r:id="rId15"/>
    <p:sldId id="271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76771E8-AEE7-4189-94C2-87A1A19453D9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413E4AD-058A-4E9D-AB41-96199B4F697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6771E8-AEE7-4189-94C2-87A1A19453D9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13E4AD-058A-4E9D-AB41-96199B4F69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76771E8-AEE7-4189-94C2-87A1A19453D9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413E4AD-058A-4E9D-AB41-96199B4F69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6771E8-AEE7-4189-94C2-87A1A19453D9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13E4AD-058A-4E9D-AB41-96199B4F69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76771E8-AEE7-4189-94C2-87A1A19453D9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413E4AD-058A-4E9D-AB41-96199B4F697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6771E8-AEE7-4189-94C2-87A1A19453D9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13E4AD-058A-4E9D-AB41-96199B4F69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6771E8-AEE7-4189-94C2-87A1A19453D9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13E4AD-058A-4E9D-AB41-96199B4F69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6771E8-AEE7-4189-94C2-87A1A19453D9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13E4AD-058A-4E9D-AB41-96199B4F69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76771E8-AEE7-4189-94C2-87A1A19453D9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13E4AD-058A-4E9D-AB41-96199B4F69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6771E8-AEE7-4189-94C2-87A1A19453D9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13E4AD-058A-4E9D-AB41-96199B4F69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6771E8-AEE7-4189-94C2-87A1A19453D9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13E4AD-058A-4E9D-AB41-96199B4F697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76771E8-AEE7-4189-94C2-87A1A19453D9}" type="datetimeFigureOut">
              <a:rPr lang="en-US" smtClean="0"/>
              <a:t>2/15/2011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413E4AD-058A-4E9D-AB41-96199B4F697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0.wav"/><Relationship Id="rId1" Type="http://schemas.openxmlformats.org/officeDocument/2006/relationships/tags" Target="../tags/tag10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audio11.wav"/><Relationship Id="rId1" Type="http://schemas.openxmlformats.org/officeDocument/2006/relationships/tags" Target="../tags/tag11.xml"/><Relationship Id="rId5" Type="http://schemas.openxmlformats.org/officeDocument/2006/relationships/image" Target="../media/image2.pn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2.wav"/><Relationship Id="rId1" Type="http://schemas.openxmlformats.org/officeDocument/2006/relationships/tags" Target="../tags/tag1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audio13.wav"/><Relationship Id="rId1" Type="http://schemas.openxmlformats.org/officeDocument/2006/relationships/tags" Target="../tags/tag13.xml"/><Relationship Id="rId5" Type="http://schemas.openxmlformats.org/officeDocument/2006/relationships/image" Target="../media/image2.pn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4.wav"/><Relationship Id="rId1" Type="http://schemas.openxmlformats.org/officeDocument/2006/relationships/tags" Target="../tags/tag14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audio15.wav"/><Relationship Id="rId1" Type="http://schemas.openxmlformats.org/officeDocument/2006/relationships/tags" Target="../tags/tag15.xml"/><Relationship Id="rId5" Type="http://schemas.openxmlformats.org/officeDocument/2006/relationships/image" Target="../media/image2.pn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6.wav"/><Relationship Id="rId1" Type="http://schemas.openxmlformats.org/officeDocument/2006/relationships/tags" Target="../tags/tag16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tags" Target="../tags/tag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audio3.wav"/><Relationship Id="rId1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4.wav"/><Relationship Id="rId1" Type="http://schemas.openxmlformats.org/officeDocument/2006/relationships/tags" Target="../tags/tag4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audio5.wav"/><Relationship Id="rId1" Type="http://schemas.openxmlformats.org/officeDocument/2006/relationships/tags" Target="../tags/tag5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6.wav"/><Relationship Id="rId1" Type="http://schemas.openxmlformats.org/officeDocument/2006/relationships/tags" Target="../tags/tag6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audio7.wav"/><Relationship Id="rId1" Type="http://schemas.openxmlformats.org/officeDocument/2006/relationships/tags" Target="../tags/tag7.xml"/><Relationship Id="rId5" Type="http://schemas.openxmlformats.org/officeDocument/2006/relationships/image" Target="../media/image2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8.wav"/><Relationship Id="rId1" Type="http://schemas.openxmlformats.org/officeDocument/2006/relationships/tags" Target="../tags/tag8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audio" Target="../media/audio9.wav"/><Relationship Id="rId1" Type="http://schemas.openxmlformats.org/officeDocument/2006/relationships/tags" Target="../tags/tag9.xml"/><Relationship Id="rId5" Type="http://schemas.openxmlformats.org/officeDocument/2006/relationships/image" Target="../media/image2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524000"/>
          </a:xfrm>
        </p:spPr>
        <p:txBody>
          <a:bodyPr/>
          <a:lstStyle/>
          <a:p>
            <a:pPr algn="ctr"/>
            <a:r>
              <a:rPr lang="en-US" dirty="0" smtClean="0"/>
              <a:t>Segmented worms </a:t>
            </a:r>
            <a:br>
              <a:rPr lang="en-US" dirty="0" smtClean="0"/>
            </a:br>
            <a:r>
              <a:rPr lang="en-US" dirty="0" smtClean="0"/>
              <a:t>vocabulary Quiz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4442" y="2209800"/>
            <a:ext cx="5114778" cy="6858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Zoology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2667000"/>
            <a:ext cx="8153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Directions:  </a:t>
            </a:r>
          </a:p>
          <a:p>
            <a:pPr marL="742950" indent="-742950">
              <a:buAutoNum type="arabicPeriod"/>
            </a:pPr>
            <a:r>
              <a:rPr lang="en-US" sz="2800" dirty="0" smtClean="0"/>
              <a:t>Put your name, date, and Segmented Worms Vocabulary Quiz on a sheet of paper.</a:t>
            </a:r>
          </a:p>
          <a:p>
            <a:pPr marL="742950" indent="-742950">
              <a:buAutoNum type="arabicPeriod"/>
            </a:pPr>
            <a:r>
              <a:rPr lang="en-US" sz="2800" dirty="0" smtClean="0"/>
              <a:t>Number your answer sheet from 1 to 15.</a:t>
            </a:r>
          </a:p>
          <a:p>
            <a:pPr marL="742950" indent="-742950">
              <a:buAutoNum type="arabicPeriod"/>
            </a:pPr>
            <a:r>
              <a:rPr lang="en-US" sz="2800" dirty="0" smtClean="0"/>
              <a:t>Answer the questions as they are read to you.  </a:t>
            </a:r>
          </a:p>
          <a:p>
            <a:pPr marL="742950" indent="-742950">
              <a:buAutoNum type="arabicPeriod"/>
            </a:pPr>
            <a:r>
              <a:rPr lang="en-US" sz="2800" dirty="0" smtClean="0"/>
              <a:t>When you are finished,  you may go back and look at the slides.</a:t>
            </a:r>
          </a:p>
        </p:txBody>
      </p:sp>
      <p:pic>
        <p:nvPicPr>
          <p:cNvPr id="7" name="~PP2909.WAV">
            <a:hlinkClick r:id="" action="ppaction://media"/>
          </p:cNvPr>
          <p:cNvPicPr>
            <a:picLocks noRot="1" noChangeAspect="1"/>
          </p:cNvPicPr>
          <p:nvPr>
            <a:wavAudioFile r:embed="rId2" name="~PP2909.WAV"/>
          </p:nvPr>
        </p:nvPicPr>
        <p:blipFill>
          <a:blip r:embed="rId4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464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8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8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36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880"/>
                            </p:stCondLst>
                            <p:childTnLst>
                              <p:par>
                                <p:cTn id="3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9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wide band that secretes mucus for the earthworm to use during reproduction is the ___________.</a:t>
            </a:r>
          </a:p>
          <a:p>
            <a:endParaRPr lang="en-US" dirty="0" smtClean="0"/>
          </a:p>
          <a:p>
            <a:r>
              <a:rPr lang="en-US" dirty="0" smtClean="0"/>
              <a:t>A.  </a:t>
            </a:r>
            <a:r>
              <a:rPr lang="en-US" dirty="0" err="1" smtClean="0"/>
              <a:t>Prostomium</a:t>
            </a:r>
            <a:endParaRPr lang="en-US" dirty="0" smtClean="0"/>
          </a:p>
          <a:p>
            <a:r>
              <a:rPr lang="en-US" dirty="0" smtClean="0"/>
              <a:t>B.  </a:t>
            </a:r>
            <a:r>
              <a:rPr lang="en-US" dirty="0" err="1" smtClean="0"/>
              <a:t>Nephridia</a:t>
            </a:r>
            <a:endParaRPr lang="en-US" dirty="0" smtClean="0"/>
          </a:p>
          <a:p>
            <a:r>
              <a:rPr lang="en-US" dirty="0" smtClean="0"/>
              <a:t>C.  </a:t>
            </a:r>
            <a:r>
              <a:rPr lang="en-US" dirty="0" err="1" smtClean="0"/>
              <a:t>Clitellum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~PP646.WAV">
            <a:hlinkClick r:id="" action="ppaction://media"/>
          </p:cNvPr>
          <p:cNvPicPr>
            <a:picLocks noRot="1" noChangeAspect="1"/>
          </p:cNvPicPr>
          <p:nvPr>
            <a:wavAudioFile r:embed="rId2" name="~PP646.WAV"/>
          </p:nvPr>
        </p:nvPicPr>
        <p:blipFill>
          <a:blip r:embed="rId4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406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600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550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350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52400"/>
            <a:ext cx="3429000" cy="1143000"/>
          </a:xfrm>
        </p:spPr>
        <p:txBody>
          <a:bodyPr/>
          <a:lstStyle/>
          <a:p>
            <a:r>
              <a:rPr lang="en-US" dirty="0" smtClean="0"/>
              <a:t>Question 10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389098" y="1524000"/>
            <a:ext cx="3429000" cy="5029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long, tube-like organ that absorbs nutrients into the body is the __________.</a:t>
            </a:r>
          </a:p>
          <a:p>
            <a:endParaRPr lang="en-US" sz="2800" dirty="0" smtClean="0"/>
          </a:p>
          <a:p>
            <a:pPr marL="514350" indent="-514350">
              <a:buAutoNum type="alphaUcPeriod"/>
            </a:pPr>
            <a:r>
              <a:rPr lang="en-US" sz="2800" dirty="0" smtClean="0"/>
              <a:t>Crop</a:t>
            </a:r>
          </a:p>
          <a:p>
            <a:pPr marL="514350" indent="-514350">
              <a:buAutoNum type="alphaUcPeriod"/>
            </a:pPr>
            <a:r>
              <a:rPr lang="en-US" sz="2800" dirty="0" smtClean="0"/>
              <a:t>Gizzard</a:t>
            </a:r>
          </a:p>
          <a:p>
            <a:pPr marL="514350" indent="-514350">
              <a:buAutoNum type="alphaUcPeriod"/>
            </a:pPr>
            <a:r>
              <a:rPr lang="en-US" sz="2800" dirty="0" smtClean="0"/>
              <a:t>intestine</a:t>
            </a:r>
            <a:endParaRPr lang="en-US" sz="2800" dirty="0"/>
          </a:p>
        </p:txBody>
      </p:sp>
      <p:pic>
        <p:nvPicPr>
          <p:cNvPr id="5" name="Picture Placeholder 4" descr="earthworm.jpg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rcRect l="15519" r="15519"/>
          <a:stretch>
            <a:fillRect/>
          </a:stretch>
        </p:blipFill>
        <p:spPr/>
      </p:pic>
      <p:pic>
        <p:nvPicPr>
          <p:cNvPr id="7" name="~PP583.WAV">
            <a:hlinkClick r:id="" action="ppaction://media"/>
          </p:cNvPr>
          <p:cNvPicPr>
            <a:picLocks noRot="1" noChangeAspect="1"/>
          </p:cNvPicPr>
          <p:nvPr>
            <a:wavAudioFile r:embed="rId2" name="~PP583.WAV"/>
          </p:nvPr>
        </p:nvPicPr>
        <p:blipFill>
          <a:blip r:embed="rId5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365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75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75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opening where sperm are released from the earthworm’s body is called the ________.</a:t>
            </a:r>
          </a:p>
          <a:p>
            <a:endParaRPr lang="en-US" dirty="0" smtClean="0"/>
          </a:p>
          <a:p>
            <a:r>
              <a:rPr lang="en-US" dirty="0" smtClean="0"/>
              <a:t>A.  Male genital pore</a:t>
            </a:r>
          </a:p>
          <a:p>
            <a:r>
              <a:rPr lang="en-US" dirty="0" smtClean="0"/>
              <a:t>B.  Female genital pore</a:t>
            </a:r>
          </a:p>
          <a:p>
            <a:r>
              <a:rPr lang="en-US" dirty="0" smtClean="0"/>
              <a:t>C.  Cerebral ganglion</a:t>
            </a:r>
            <a:endParaRPr lang="en-US" dirty="0"/>
          </a:p>
        </p:txBody>
      </p:sp>
      <p:pic>
        <p:nvPicPr>
          <p:cNvPr id="5" name="~PP3721.WAV">
            <a:hlinkClick r:id="" action="ppaction://media"/>
          </p:cNvPr>
          <p:cNvPicPr>
            <a:picLocks noRot="1" noChangeAspect="1"/>
          </p:cNvPicPr>
          <p:nvPr>
            <a:wavAudioFile r:embed="rId2" name="~PP3721.WAV"/>
          </p:nvPr>
        </p:nvPicPr>
        <p:blipFill>
          <a:blip r:embed="rId4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602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850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00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00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228600"/>
            <a:ext cx="3429000" cy="1143000"/>
          </a:xfrm>
        </p:spPr>
        <p:txBody>
          <a:bodyPr/>
          <a:lstStyle/>
          <a:p>
            <a:r>
              <a:rPr lang="en-US" dirty="0" smtClean="0"/>
              <a:t>Question 12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181600" y="1524000"/>
            <a:ext cx="3636498" cy="5105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Segmented worms remove solid food wastes from their bodies through an opening called the ________.</a:t>
            </a:r>
          </a:p>
          <a:p>
            <a:endParaRPr lang="en-US" sz="2800" dirty="0" smtClean="0"/>
          </a:p>
          <a:p>
            <a:pPr marL="514350" indent="-514350">
              <a:buAutoNum type="alphaUcPeriod"/>
            </a:pPr>
            <a:r>
              <a:rPr lang="en-US" sz="2800" dirty="0" smtClean="0"/>
              <a:t>Crop</a:t>
            </a:r>
          </a:p>
          <a:p>
            <a:pPr marL="514350" indent="-514350">
              <a:buAutoNum type="alphaUcPeriod"/>
            </a:pPr>
            <a:r>
              <a:rPr lang="en-US" sz="2800" dirty="0" smtClean="0"/>
              <a:t>Mouth</a:t>
            </a:r>
          </a:p>
          <a:p>
            <a:pPr marL="514350" indent="-514350">
              <a:buAutoNum type="alphaUcPeriod"/>
            </a:pPr>
            <a:r>
              <a:rPr lang="en-US" sz="2800" dirty="0" smtClean="0"/>
              <a:t>Anus</a:t>
            </a:r>
          </a:p>
          <a:p>
            <a:pPr marL="514350" indent="-514350"/>
            <a:endParaRPr lang="en-US" sz="2800" dirty="0"/>
          </a:p>
        </p:txBody>
      </p:sp>
      <p:pic>
        <p:nvPicPr>
          <p:cNvPr id="5" name="Picture Placeholder 4" descr="leech19thcentury.jpg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rcRect t="17825" b="17825"/>
          <a:stretch>
            <a:fillRect/>
          </a:stretch>
        </p:blipFill>
        <p:spPr>
          <a:xfrm>
            <a:off x="914400" y="1828800"/>
            <a:ext cx="3726748" cy="2961242"/>
          </a:xfrm>
        </p:spPr>
      </p:pic>
      <p:pic>
        <p:nvPicPr>
          <p:cNvPr id="7" name="~PP761.WAV">
            <a:hlinkClick r:id="" action="ppaction://media"/>
          </p:cNvPr>
          <p:cNvPicPr>
            <a:picLocks noRot="1" noChangeAspect="1"/>
          </p:cNvPicPr>
          <p:nvPr>
            <a:wavAudioFile r:embed="rId2" name="~PP761.WAV"/>
          </p:nvPr>
        </p:nvPicPr>
        <p:blipFill>
          <a:blip r:embed="rId5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4595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40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60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84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organ that filters, or removes nitrogenous wastes from the earthworm’s blood is called the ___________.  </a:t>
            </a:r>
          </a:p>
          <a:p>
            <a:endParaRPr lang="en-US" dirty="0" smtClean="0"/>
          </a:p>
          <a:p>
            <a:r>
              <a:rPr lang="en-US" dirty="0" smtClean="0"/>
              <a:t>A.  </a:t>
            </a:r>
            <a:r>
              <a:rPr lang="en-US" dirty="0" err="1" smtClean="0"/>
              <a:t>Nephridia</a:t>
            </a:r>
            <a:endParaRPr lang="en-US" dirty="0" smtClean="0"/>
          </a:p>
          <a:p>
            <a:r>
              <a:rPr lang="en-US" dirty="0" smtClean="0"/>
              <a:t>B.  </a:t>
            </a:r>
            <a:r>
              <a:rPr lang="en-US" dirty="0" err="1" smtClean="0"/>
              <a:t>Nephridopore</a:t>
            </a:r>
            <a:endParaRPr lang="en-US" dirty="0" smtClean="0"/>
          </a:p>
          <a:p>
            <a:r>
              <a:rPr lang="en-US" dirty="0" smtClean="0"/>
              <a:t>C.  Mouth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~PP2467.WAV">
            <a:hlinkClick r:id="" action="ppaction://media"/>
          </p:cNvPr>
          <p:cNvPicPr>
            <a:picLocks noRot="1" noChangeAspect="1"/>
          </p:cNvPicPr>
          <p:nvPr>
            <a:wavAudioFile r:embed="rId2" name="~PP2467.WAV"/>
          </p:nvPr>
        </p:nvPicPr>
        <p:blipFill>
          <a:blip r:embed="rId4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424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72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0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80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304800"/>
            <a:ext cx="3429000" cy="838200"/>
          </a:xfrm>
        </p:spPr>
        <p:txBody>
          <a:bodyPr/>
          <a:lstStyle/>
          <a:p>
            <a:r>
              <a:rPr lang="en-US" dirty="0" smtClean="0"/>
              <a:t>Question 14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181600" y="1295400"/>
            <a:ext cx="3636498" cy="5257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five tiny hearts that pump blood in the earthworm’s body are called the _________.</a:t>
            </a:r>
          </a:p>
          <a:p>
            <a:endParaRPr lang="en-US" sz="2800" dirty="0" smtClean="0"/>
          </a:p>
          <a:p>
            <a:pPr marL="514350" indent="-514350">
              <a:buAutoNum type="alphaUcPeriod"/>
            </a:pPr>
            <a:r>
              <a:rPr lang="en-US" sz="2800" dirty="0" smtClean="0"/>
              <a:t>Ovaries</a:t>
            </a:r>
          </a:p>
          <a:p>
            <a:pPr marL="514350" indent="-514350">
              <a:buAutoNum type="alphaUcPeriod"/>
            </a:pPr>
            <a:r>
              <a:rPr lang="en-US" sz="2800" dirty="0" smtClean="0"/>
              <a:t>Aortic arches</a:t>
            </a:r>
          </a:p>
          <a:p>
            <a:pPr marL="514350" indent="-514350">
              <a:buAutoNum type="alphaUcPeriod"/>
            </a:pPr>
            <a:r>
              <a:rPr lang="en-US" sz="2800" dirty="0" smtClean="0"/>
              <a:t>Intestines</a:t>
            </a:r>
          </a:p>
          <a:p>
            <a:pPr marL="514350" indent="-514350"/>
            <a:endParaRPr lang="en-US" sz="2800" dirty="0"/>
          </a:p>
        </p:txBody>
      </p:sp>
      <p:pic>
        <p:nvPicPr>
          <p:cNvPr id="5" name="Picture Placeholder 4" descr="earthwormcrosssection.gif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tretch>
            <a:fillRect/>
          </a:stretch>
        </p:blipFill>
        <p:spPr>
          <a:xfrm>
            <a:off x="1320907" y="1041002"/>
            <a:ext cx="2891790" cy="4206240"/>
          </a:xfrm>
        </p:spPr>
      </p:pic>
      <p:pic>
        <p:nvPicPr>
          <p:cNvPr id="7" name="~PP3235.WAV">
            <a:hlinkClick r:id="" action="ppaction://media"/>
          </p:cNvPr>
          <p:cNvPicPr>
            <a:picLocks noRot="1" noChangeAspect="1"/>
          </p:cNvPicPr>
          <p:nvPr>
            <a:wavAudioFile r:embed="rId2" name="~PP3235.WAV"/>
          </p:nvPr>
        </p:nvPicPr>
        <p:blipFill>
          <a:blip r:embed="rId5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497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92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4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6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Nitrogenous wastes leave the earthworm’s body through the _______________.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A.  Mouth</a:t>
            </a:r>
          </a:p>
          <a:p>
            <a:r>
              <a:rPr lang="en-US" dirty="0" smtClean="0"/>
              <a:t>B.  Anus</a:t>
            </a:r>
          </a:p>
          <a:p>
            <a:r>
              <a:rPr lang="en-US" dirty="0" smtClean="0"/>
              <a:t>C.  </a:t>
            </a:r>
            <a:r>
              <a:rPr lang="en-US" dirty="0" err="1" smtClean="0"/>
              <a:t>Nephridopores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~PP402.WAV">
            <a:hlinkClick r:id="" action="ppaction://media"/>
          </p:cNvPr>
          <p:cNvPicPr>
            <a:picLocks noRot="1" noChangeAspect="1"/>
          </p:cNvPicPr>
          <p:nvPr>
            <a:wavAudioFile r:embed="rId2" name="~PP402.WAV"/>
          </p:nvPr>
        </p:nvPicPr>
        <p:blipFill>
          <a:blip r:embed="rId4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379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68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8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_____________ is an organ that the earthworm uses to temporarily store the food that it has eaten.</a:t>
            </a:r>
          </a:p>
          <a:p>
            <a:endParaRPr lang="en-US" dirty="0" smtClean="0"/>
          </a:p>
          <a:p>
            <a:r>
              <a:rPr lang="en-US" dirty="0" smtClean="0"/>
              <a:t>A.  Gizzard</a:t>
            </a:r>
          </a:p>
          <a:p>
            <a:r>
              <a:rPr lang="en-US" dirty="0" smtClean="0"/>
              <a:t>B.  Crop</a:t>
            </a:r>
          </a:p>
          <a:p>
            <a:r>
              <a:rPr lang="en-US" dirty="0" smtClean="0"/>
              <a:t>C.  Intestine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~PP1042.WAV">
            <a:hlinkClick r:id="" action="ppaction://media"/>
          </p:cNvPr>
          <p:cNvPicPr>
            <a:picLocks noRot="1" noChangeAspect="1"/>
          </p:cNvPicPr>
          <p:nvPr>
            <a:wavAudioFile r:embed="rId2" name="~PP1042.WAV"/>
          </p:nvPr>
        </p:nvPicPr>
        <p:blipFill>
          <a:blip r:embed="rId4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503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75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228600"/>
            <a:ext cx="3712698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Question 2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105400" y="1600200"/>
            <a:ext cx="3712698" cy="4876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phylum do scientists use to classify all segmented worms?</a:t>
            </a:r>
          </a:p>
          <a:p>
            <a:endParaRPr lang="en-US" sz="2800" dirty="0" smtClean="0"/>
          </a:p>
          <a:p>
            <a:pPr marL="514350" indent="-514350">
              <a:buAutoNum type="alphaUcPeriod"/>
            </a:pPr>
            <a:r>
              <a:rPr lang="en-US" sz="2800" dirty="0" err="1" smtClean="0"/>
              <a:t>Nematoda</a:t>
            </a:r>
            <a:endParaRPr lang="en-US" sz="2800" dirty="0" smtClean="0"/>
          </a:p>
          <a:p>
            <a:pPr marL="514350" indent="-514350">
              <a:buAutoNum type="alphaUcPeriod"/>
            </a:pPr>
            <a:r>
              <a:rPr lang="en-US" sz="2800" dirty="0" err="1" smtClean="0"/>
              <a:t>Platyhelminthes</a:t>
            </a:r>
            <a:endParaRPr lang="en-US" sz="2800" dirty="0" smtClean="0"/>
          </a:p>
          <a:p>
            <a:pPr marL="514350" indent="-514350">
              <a:buAutoNum type="alphaUcPeriod"/>
            </a:pPr>
            <a:r>
              <a:rPr lang="en-US" sz="2800" dirty="0" err="1" smtClean="0"/>
              <a:t>Annelida</a:t>
            </a:r>
            <a:endParaRPr lang="en-US" sz="2800" dirty="0" smtClean="0"/>
          </a:p>
        </p:txBody>
      </p:sp>
      <p:pic>
        <p:nvPicPr>
          <p:cNvPr id="5" name="Picture Placeholder 4" descr="earthworm2.jpg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rcRect l="27455" r="27455"/>
          <a:stretch>
            <a:fillRect/>
          </a:stretch>
        </p:blipFill>
        <p:spPr>
          <a:xfrm>
            <a:off x="609601" y="1041400"/>
            <a:ext cx="3809999" cy="4205288"/>
          </a:xfrm>
        </p:spPr>
      </p:pic>
      <p:pic>
        <p:nvPicPr>
          <p:cNvPr id="7" name="~PP3022.WAV">
            <a:hlinkClick r:id="" action="ppaction://media"/>
          </p:cNvPr>
          <p:cNvPicPr>
            <a:picLocks noRot="1" noChangeAspect="1"/>
          </p:cNvPicPr>
          <p:nvPr>
            <a:wavAudioFile r:embed="rId2" name="~PP3022.WAV"/>
          </p:nvPr>
        </p:nvPicPr>
        <p:blipFill>
          <a:blip r:embed="rId5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386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75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975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the egg and sperm unite OUTSIDE of the body, ________________ has occurred.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A.  Internal fertilization</a:t>
            </a:r>
          </a:p>
          <a:p>
            <a:r>
              <a:rPr lang="en-US" dirty="0" smtClean="0"/>
              <a:t>B.  External fertilization</a:t>
            </a:r>
          </a:p>
          <a:p>
            <a:r>
              <a:rPr lang="en-US" dirty="0" smtClean="0"/>
              <a:t>C.  Asexual reproduction</a:t>
            </a:r>
            <a:endParaRPr lang="en-US" dirty="0"/>
          </a:p>
        </p:txBody>
      </p:sp>
      <p:pic>
        <p:nvPicPr>
          <p:cNvPr id="5" name="~PP1716.WAV">
            <a:hlinkClick r:id="" action="ppaction://media"/>
          </p:cNvPr>
          <p:cNvPicPr>
            <a:picLocks noRot="1" noChangeAspect="1"/>
          </p:cNvPicPr>
          <p:nvPr>
            <a:wavAudioFile r:embed="rId2" name="~PP1716.WAV"/>
          </p:nvPr>
        </p:nvPicPr>
        <p:blipFill>
          <a:blip r:embed="rId4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475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76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2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68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381000"/>
            <a:ext cx="3429000" cy="1066800"/>
          </a:xfrm>
        </p:spPr>
        <p:txBody>
          <a:bodyPr/>
          <a:lstStyle/>
          <a:p>
            <a:r>
              <a:rPr lang="en-US" dirty="0" smtClean="0"/>
              <a:t>Question 4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181600" y="1524000"/>
            <a:ext cx="3636498" cy="495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leech releases a chemical called a(n) __________ that prevents the clotting of blood.</a:t>
            </a:r>
          </a:p>
          <a:p>
            <a:endParaRPr lang="en-US" sz="3200" dirty="0" smtClean="0"/>
          </a:p>
          <a:p>
            <a:pPr marL="514350" indent="-514350">
              <a:buAutoNum type="alphaUcPeriod"/>
            </a:pPr>
            <a:r>
              <a:rPr lang="en-US" sz="3200" dirty="0" smtClean="0"/>
              <a:t>Coagulant</a:t>
            </a:r>
          </a:p>
          <a:p>
            <a:pPr marL="514350" indent="-514350">
              <a:buAutoNum type="alphaUcPeriod"/>
            </a:pPr>
            <a:r>
              <a:rPr lang="en-US" sz="3200" dirty="0" smtClean="0"/>
              <a:t>Anticoagulant</a:t>
            </a:r>
          </a:p>
          <a:p>
            <a:pPr marL="514350" indent="-514350">
              <a:buAutoNum type="alphaUcPeriod"/>
            </a:pPr>
            <a:r>
              <a:rPr lang="en-US" sz="3200" dirty="0" smtClean="0"/>
              <a:t>Aspirin</a:t>
            </a:r>
          </a:p>
          <a:p>
            <a:pPr marL="514350" indent="-514350"/>
            <a:endParaRPr lang="en-US" sz="3200" dirty="0"/>
          </a:p>
        </p:txBody>
      </p:sp>
      <p:pic>
        <p:nvPicPr>
          <p:cNvPr id="5" name="Picture Placeholder 4" descr="leech.jpg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rcRect t="19" b="19"/>
          <a:stretch>
            <a:fillRect/>
          </a:stretch>
        </p:blipFill>
        <p:spPr>
          <a:xfrm>
            <a:off x="914400" y="1066800"/>
            <a:ext cx="3374918" cy="3378598"/>
          </a:xfrm>
        </p:spPr>
      </p:pic>
      <p:pic>
        <p:nvPicPr>
          <p:cNvPr id="7" name="~PP938.WAV">
            <a:hlinkClick r:id="" action="ppaction://media"/>
          </p:cNvPr>
          <p:cNvPicPr>
            <a:picLocks noRot="1" noChangeAspect="1"/>
          </p:cNvPicPr>
          <p:nvPr>
            <a:wavAudioFile r:embed="rId2" name="~PP938.WAV"/>
          </p:nvPr>
        </p:nvPicPr>
        <p:blipFill>
          <a:blip r:embed="rId5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5631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925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75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25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brain of the earthworm is called the _______________.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A.  Aortic arches</a:t>
            </a:r>
          </a:p>
          <a:p>
            <a:r>
              <a:rPr lang="en-US" dirty="0" smtClean="0"/>
              <a:t>B.  Cerebral ganglion</a:t>
            </a:r>
          </a:p>
          <a:p>
            <a:r>
              <a:rPr lang="en-US" dirty="0" smtClean="0"/>
              <a:t>C.  gizzard</a:t>
            </a:r>
            <a:endParaRPr lang="en-US" dirty="0"/>
          </a:p>
        </p:txBody>
      </p:sp>
      <p:pic>
        <p:nvPicPr>
          <p:cNvPr id="5" name="~PP3643.WAV">
            <a:hlinkClick r:id="" action="ppaction://media"/>
          </p:cNvPr>
          <p:cNvPicPr>
            <a:picLocks noRot="1" noChangeAspect="1"/>
          </p:cNvPicPr>
          <p:nvPr>
            <a:wavAudioFile r:embed="rId2" name="~PP3643.WAV"/>
          </p:nvPr>
        </p:nvPicPr>
        <p:blipFill>
          <a:blip r:embed="rId4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4335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25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00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304800"/>
            <a:ext cx="3429000" cy="1219200"/>
          </a:xfrm>
        </p:spPr>
        <p:txBody>
          <a:bodyPr/>
          <a:lstStyle/>
          <a:p>
            <a:r>
              <a:rPr lang="en-US" dirty="0" smtClean="0"/>
              <a:t>Question 6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389098" y="1600200"/>
            <a:ext cx="3429000" cy="4343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_________ is a muscular organ that the earthworm uses to grind the food that it has eaten.</a:t>
            </a:r>
          </a:p>
          <a:p>
            <a:endParaRPr lang="en-US" sz="2800" dirty="0" smtClean="0"/>
          </a:p>
          <a:p>
            <a:pPr marL="514350" indent="-514350">
              <a:buAutoNum type="alphaUcPeriod"/>
            </a:pPr>
            <a:r>
              <a:rPr lang="en-US" sz="2800" dirty="0" smtClean="0"/>
              <a:t>Crop</a:t>
            </a:r>
          </a:p>
          <a:p>
            <a:pPr marL="514350" indent="-514350">
              <a:buAutoNum type="alphaUcPeriod"/>
            </a:pPr>
            <a:r>
              <a:rPr lang="en-US" sz="2800" dirty="0" smtClean="0"/>
              <a:t>Gizzard</a:t>
            </a:r>
          </a:p>
          <a:p>
            <a:pPr marL="514350" indent="-514350">
              <a:buAutoNum type="alphaUcPeriod"/>
            </a:pPr>
            <a:r>
              <a:rPr lang="en-US" sz="2800" dirty="0" smtClean="0"/>
              <a:t>Genital pore</a:t>
            </a:r>
          </a:p>
          <a:p>
            <a:pPr marL="514350" indent="-514350">
              <a:buAutoNum type="alphaUcPeriod"/>
            </a:pPr>
            <a:endParaRPr lang="en-US" sz="2800" dirty="0"/>
          </a:p>
        </p:txBody>
      </p:sp>
      <p:pic>
        <p:nvPicPr>
          <p:cNvPr id="5" name="Picture Placeholder 4" descr="earthworm.jpg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rcRect l="15519" r="15519"/>
          <a:stretch>
            <a:fillRect/>
          </a:stretch>
        </p:blipFill>
        <p:spPr/>
      </p:pic>
      <p:pic>
        <p:nvPicPr>
          <p:cNvPr id="7" name="~PP85.WAV">
            <a:hlinkClick r:id="" action="ppaction://media"/>
          </p:cNvPr>
          <p:cNvPicPr>
            <a:picLocks noRot="1" noChangeAspect="1"/>
          </p:cNvPicPr>
          <p:nvPr>
            <a:wavAudioFile r:embed="rId2" name="~PP85.WAV"/>
          </p:nvPr>
        </p:nvPicPr>
        <p:blipFill>
          <a:blip r:embed="rId5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3306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700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450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650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earthworm uses tiny hairs called ____________ to help it move through the dirt.</a:t>
            </a:r>
          </a:p>
          <a:p>
            <a:endParaRPr lang="en-US" dirty="0" smtClean="0"/>
          </a:p>
          <a:p>
            <a:r>
              <a:rPr lang="en-US" dirty="0" smtClean="0"/>
              <a:t>A.  Setae</a:t>
            </a:r>
          </a:p>
          <a:p>
            <a:r>
              <a:rPr lang="en-US" dirty="0" smtClean="0"/>
              <a:t>B.  Septum</a:t>
            </a:r>
          </a:p>
          <a:p>
            <a:r>
              <a:rPr lang="en-US" dirty="0" smtClean="0"/>
              <a:t>C.  Genital pore</a:t>
            </a:r>
            <a:endParaRPr lang="en-US" dirty="0"/>
          </a:p>
        </p:txBody>
      </p:sp>
      <p:pic>
        <p:nvPicPr>
          <p:cNvPr id="5" name="~PP59.WAV">
            <a:hlinkClick r:id="" action="ppaction://media"/>
          </p:cNvPr>
          <p:cNvPicPr>
            <a:picLocks noRot="1" noChangeAspect="1"/>
          </p:cNvPicPr>
          <p:nvPr>
            <a:wavAudioFile r:embed="rId2" name="~PP59.WAV"/>
          </p:nvPr>
        </p:nvPicPr>
        <p:blipFill>
          <a:blip r:embed="rId4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407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84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6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2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228600"/>
            <a:ext cx="34290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Question 8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105400" y="1066800"/>
            <a:ext cx="3886200" cy="5562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earthworm releases eggs from its body through an opening called the _______.</a:t>
            </a:r>
          </a:p>
          <a:p>
            <a:endParaRPr lang="en-US" sz="3200" dirty="0" smtClean="0"/>
          </a:p>
          <a:p>
            <a:pPr marL="514350" indent="-514350">
              <a:buAutoNum type="alphaUcPeriod"/>
            </a:pPr>
            <a:r>
              <a:rPr lang="en-US" sz="3200" dirty="0" smtClean="0"/>
              <a:t>Cerebral ganglion</a:t>
            </a:r>
          </a:p>
          <a:p>
            <a:pPr marL="514350" indent="-514350">
              <a:buAutoNum type="alphaUcPeriod"/>
            </a:pPr>
            <a:r>
              <a:rPr lang="en-US" sz="3200" dirty="0" smtClean="0"/>
              <a:t>Aortic arches</a:t>
            </a:r>
          </a:p>
          <a:p>
            <a:pPr marL="514350" indent="-514350">
              <a:buAutoNum type="alphaUcPeriod"/>
            </a:pPr>
            <a:r>
              <a:rPr lang="en-US" sz="3200" dirty="0" smtClean="0"/>
              <a:t>Female genital pore</a:t>
            </a:r>
          </a:p>
          <a:p>
            <a:pPr marL="514350" indent="-514350">
              <a:buAutoNum type="alphaUcPeriod"/>
            </a:pPr>
            <a:endParaRPr lang="en-US" sz="3200" dirty="0"/>
          </a:p>
        </p:txBody>
      </p:sp>
      <p:pic>
        <p:nvPicPr>
          <p:cNvPr id="5" name="Picture Placeholder 4" descr="earthwormexternal.jpg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rcRect l="2169" r="2169"/>
          <a:stretch>
            <a:fillRect/>
          </a:stretch>
        </p:blipFill>
        <p:spPr/>
      </p:pic>
      <p:pic>
        <p:nvPicPr>
          <p:cNvPr id="7" name="~PP703.WAV">
            <a:hlinkClick r:id="" action="ppaction://media"/>
          </p:cNvPr>
          <p:cNvPicPr>
            <a:picLocks noRot="1" noChangeAspect="1"/>
          </p:cNvPicPr>
          <p:nvPr>
            <a:wavAudioFile r:embed="rId2" name="~PP703.WAV"/>
          </p:nvPr>
        </p:nvPicPr>
        <p:blipFill>
          <a:blip r:embed="rId5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4955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76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44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96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0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1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0.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|2.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0.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6|1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|2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1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|1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79</TotalTime>
  <Words>413</Words>
  <Application>Microsoft Office PowerPoint</Application>
  <PresentationFormat>On-screen Show (4:3)</PresentationFormat>
  <Paragraphs>100</Paragraphs>
  <Slides>16</Slides>
  <Notes>0</Notes>
  <HiddenSlides>0</HiddenSlides>
  <MMClips>16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Opulent</vt:lpstr>
      <vt:lpstr>Segmented worms  vocabulary Quiz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Question 9 </vt:lpstr>
      <vt:lpstr>Question 10</vt:lpstr>
      <vt:lpstr>Question 11</vt:lpstr>
      <vt:lpstr>Question 12</vt:lpstr>
      <vt:lpstr>Question 13</vt:lpstr>
      <vt:lpstr>Question 14</vt:lpstr>
      <vt:lpstr>Question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Segmented worms  vocabulary Quiz</dc:title>
  <dc:creator>Dealtree</dc:creator>
  <cp:lastModifiedBy>Dealtree</cp:lastModifiedBy>
  <cp:revision>1</cp:revision>
  <dcterms:created xsi:type="dcterms:W3CDTF">2011-02-15T23:43:38Z</dcterms:created>
  <dcterms:modified xsi:type="dcterms:W3CDTF">2011-02-16T01:03:34Z</dcterms:modified>
</cp:coreProperties>
</file>